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7" r:id="rId23"/>
    <p:sldId id="288" r:id="rId24"/>
    <p:sldId id="276" r:id="rId25"/>
    <p:sldId id="278" r:id="rId26"/>
    <p:sldId id="277" r:id="rId27"/>
    <p:sldId id="279" r:id="rId28"/>
    <p:sldId id="280" r:id="rId29"/>
    <p:sldId id="289" r:id="rId30"/>
    <p:sldId id="290" r:id="rId31"/>
    <p:sldId id="291" r:id="rId32"/>
    <p:sldId id="292" r:id="rId33"/>
    <p:sldId id="293" r:id="rId34"/>
    <p:sldId id="294" r:id="rId35"/>
    <p:sldId id="295" r:id="rId36"/>
    <p:sldId id="296" r:id="rId37"/>
    <p:sldId id="297" r:id="rId38"/>
    <p:sldId id="303"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BBD8E5-A801-471E-9841-79BEE027C3E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C709-77F8-43DE-8E0B-5A38F210A43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BD8E5-A801-471E-9841-79BEE027C3E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C709-77F8-43DE-8E0B-5A38F210A4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BD8E5-A801-471E-9841-79BEE027C3E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C709-77F8-43DE-8E0B-5A38F210A43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11/10/2018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44105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11/10/2018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80319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11/10/2018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2927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11/10/2018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1749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9BC58F93-E607-4B7D-8F02-2B9F0C4A92CE}" type="datetimeFigureOut">
              <a:rPr lang="ms-MY" smtClean="0">
                <a:solidFill>
                  <a:prstClr val="black">
                    <a:tint val="75000"/>
                  </a:prstClr>
                </a:solidFill>
              </a:rPr>
              <a:pPr/>
              <a:t>11/10/2018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17521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9BC58F93-E607-4B7D-8F02-2B9F0C4A92CE}" type="datetimeFigureOut">
              <a:rPr lang="ms-MY" smtClean="0">
                <a:solidFill>
                  <a:prstClr val="black">
                    <a:tint val="75000"/>
                  </a:prstClr>
                </a:solidFill>
              </a:rPr>
              <a:pPr/>
              <a:t>11/10/2018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89406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58F93-E607-4B7D-8F02-2B9F0C4A92CE}" type="datetimeFigureOut">
              <a:rPr lang="ms-MY" smtClean="0">
                <a:solidFill>
                  <a:prstClr val="black">
                    <a:tint val="75000"/>
                  </a:prstClr>
                </a:solidFill>
              </a:rPr>
              <a:pPr/>
              <a:t>11/10/2018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53607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11/10/2018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5122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BD8E5-A801-471E-9841-79BEE027C3E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C709-77F8-43DE-8E0B-5A38F210A43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11/10/2018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37002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11/10/2018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22273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11/10/2018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68260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220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418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711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855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BEC2EB-0F5A-4C5F-82A9-7BA0D198E3DF}" type="datetimeFigureOut">
              <a:rPr lang="en-US" smtClean="0">
                <a:solidFill>
                  <a:prstClr val="black">
                    <a:tint val="75000"/>
                  </a:prstClr>
                </a:solidFill>
              </a:rPr>
              <a:pPr/>
              <a:t>10/11/2018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073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BEC2EB-0F5A-4C5F-82A9-7BA0D198E3DF}" type="datetimeFigureOut">
              <a:rPr lang="en-US" smtClean="0">
                <a:solidFill>
                  <a:prstClr val="black">
                    <a:tint val="75000"/>
                  </a:prstClr>
                </a:solidFill>
              </a:rPr>
              <a:pPr/>
              <a:t>10/11/2018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868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EC2EB-0F5A-4C5F-82A9-7BA0D198E3DF}" type="datetimeFigureOut">
              <a:rPr lang="en-US" smtClean="0">
                <a:solidFill>
                  <a:prstClr val="black">
                    <a:tint val="75000"/>
                  </a:prstClr>
                </a:solidFill>
              </a:rPr>
              <a:pPr/>
              <a:t>10/11/2018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9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BBD8E5-A801-471E-9841-79BEE027C3E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C709-77F8-43DE-8E0B-5A38F210A43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753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114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890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8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BBD8E5-A801-471E-9841-79BEE027C3EA}"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1C709-77F8-43DE-8E0B-5A38F210A4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BBD8E5-A801-471E-9841-79BEE027C3EA}" type="datetimeFigureOut">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71C709-77F8-43DE-8E0B-5A38F210A4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BBD8E5-A801-471E-9841-79BEE027C3EA}"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71C709-77F8-43DE-8E0B-5A38F210A4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BD8E5-A801-471E-9841-79BEE027C3EA}" type="datetimeFigureOut">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71C709-77F8-43DE-8E0B-5A38F210A4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BD8E5-A801-471E-9841-79BEE027C3EA}"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1C709-77F8-43DE-8E0B-5A38F210A4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BBD8E5-A801-471E-9841-79BEE027C3EA}"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1C709-77F8-43DE-8E0B-5A38F210A4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BD8E5-A801-471E-9841-79BEE027C3EA}" type="datetimeFigureOut">
              <a:rPr lang="en-US" smtClean="0"/>
              <a:t>10/11/2018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1C709-77F8-43DE-8E0B-5A38F210A4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58F93-E607-4B7D-8F02-2B9F0C4A92CE}" type="datetimeFigureOut">
              <a:rPr lang="ms-MY" smtClean="0">
                <a:solidFill>
                  <a:prstClr val="black">
                    <a:tint val="75000"/>
                  </a:prstClr>
                </a:solidFill>
              </a:rPr>
              <a:pPr/>
              <a:t>11/10/2018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711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C2EB-0F5A-4C5F-82A9-7BA0D198E3DF}"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524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67544" y="201524"/>
            <a:ext cx="8106544"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867664" y="1267744"/>
            <a:ext cx="7572428" cy="1071570"/>
          </a:xfrm>
          <a:prstGeom prst="roundRect">
            <a:avLst>
              <a:gd name="adj" fmla="val 26725"/>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insaf</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musibah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berlaku</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961152" y="2760440"/>
            <a:ext cx="7427272" cy="864096"/>
          </a:xfrm>
          <a:prstGeom prst="roundRect">
            <a:avLst>
              <a:gd name="adj" fmla="val 351"/>
            </a:avLst>
          </a:prstGeom>
          <a:solidFill>
            <a:srgbClr val="FF0066">
              <a:alpha val="37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Bersyukur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apabila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musibah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berlalu</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Down Arrow 5"/>
          <p:cNvSpPr/>
          <p:nvPr/>
        </p:nvSpPr>
        <p:spPr>
          <a:xfrm>
            <a:off x="6296469" y="5784776"/>
            <a:ext cx="2847531" cy="844624"/>
          </a:xfrm>
          <a:prstGeom prst="downArrow">
            <a:avLst/>
          </a:prstGeom>
          <a:solidFill>
            <a:srgbClr val="FFC000"/>
          </a:solidFill>
          <a:ln w="285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Curved Down Arrow 6"/>
          <p:cNvSpPr/>
          <p:nvPr/>
        </p:nvSpPr>
        <p:spPr>
          <a:xfrm rot="4915872">
            <a:off x="7884155" y="2147136"/>
            <a:ext cx="1047870" cy="670993"/>
          </a:xfrm>
          <a:prstGeom prst="curvedDownArrow">
            <a:avLst/>
          </a:prstGeom>
          <a:solidFill>
            <a:schemeClr val="bg1"/>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ounded Rectangle 7"/>
          <p:cNvSpPr/>
          <p:nvPr/>
        </p:nvSpPr>
        <p:spPr>
          <a:xfrm>
            <a:off x="971600" y="3912568"/>
            <a:ext cx="7572428" cy="1872208"/>
          </a:xfrm>
          <a:prstGeom prst="roundRect">
            <a:avLst>
              <a:gd name="adj" fmla="val 26725"/>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Percaya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bahawa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malapetaka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menimpa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ketentuan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ujian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fenomena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putaran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Curved Down Arrow 8"/>
          <p:cNvSpPr/>
          <p:nvPr/>
        </p:nvSpPr>
        <p:spPr>
          <a:xfrm rot="4915872">
            <a:off x="7911217" y="3618472"/>
            <a:ext cx="1058474" cy="634386"/>
          </a:xfrm>
          <a:prstGeom prst="curvedDownArrow">
            <a:avLst/>
          </a:prstGeom>
          <a:solidFill>
            <a:schemeClr val="bg1"/>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14885"/>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A’raf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94-95</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82212"/>
            <a:ext cx="9144000" cy="3046988"/>
          </a:xfrm>
          <a:prstGeom prst="rect">
            <a:avLst/>
          </a:prstGeom>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أَرْسَلْنَا فِي قَرْيَةٍ مِّن نَّبِيٍّ إِلاَّ أَخَذْنَا أَهْلَهَا بِالْبَأْسَاءِ وَالضَّرَّاءِ لَعَلَّهُمْ يَضَّرَّعُونَ. ثُمَّ بَدَّلْنَا مَكَانَ السَّيِّئَةِ الْحَسَنَةَ حَتَّى عَفَواْ وَّقَالُواْ قَدْ مَسَّ آبَاءَنَا الضَّرَّاءُ وَالسَّرَّاءُ فَأَخَذْنَاهُم بَغْتَةً وَهُمْ لاَ يَشْعُرُونَ</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691680" y="313492"/>
            <a:ext cx="5639544"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1393612"/>
            <a:ext cx="9144000" cy="4832092"/>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berfirman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mengutus</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sesebuah</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didustakan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penduduknya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timpakan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kesusahan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kesempitan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penderitaan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penyakit</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tunduk</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merendah</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insaf</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sombong</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takbur</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Setelah</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insaf</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gantikan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kesusahan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kesenangan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hingga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kembang</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biak</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senang-lenang</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angkuhnya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nenek</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moyang</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pernah</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merasai</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kesusahan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kesenangan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sebagaimana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rasakan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timpakan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seksa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mengejut</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menyedarinya</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68" y="116632"/>
            <a:ext cx="8929688" cy="954107"/>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Limpahan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musibah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816565" y="1484784"/>
            <a:ext cx="7643867" cy="1000132"/>
          </a:xfrm>
          <a:prstGeom prst="roundRect">
            <a:avLst>
              <a:gd name="adj" fmla="val 26725"/>
            </a:avLst>
          </a:prstGeom>
          <a:solidFill>
            <a:srgbClr val="0070C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APABILA.. </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insaf</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mengukuhkan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bertakwa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kepadaNya</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098173" y="2924944"/>
            <a:ext cx="7002219" cy="1080120"/>
          </a:xfrm>
          <a:prstGeom prst="roundRect">
            <a:avLst>
              <a:gd name="adj" fmla="val 26725"/>
            </a:avLst>
          </a:prstGeom>
          <a:solidFill>
            <a:schemeClr val="accent6">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Hendaklah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mengambil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sikap</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positif</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ujian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musibah</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Left Arrow 5"/>
          <p:cNvSpPr/>
          <p:nvPr/>
        </p:nvSpPr>
        <p:spPr>
          <a:xfrm>
            <a:off x="7884368" y="2204864"/>
            <a:ext cx="792088" cy="1224136"/>
          </a:xfrm>
          <a:prstGeom prst="curved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ent-Up Arrow 6"/>
          <p:cNvSpPr/>
          <p:nvPr/>
        </p:nvSpPr>
        <p:spPr>
          <a:xfrm rot="7469532">
            <a:off x="407562" y="1129741"/>
            <a:ext cx="928540" cy="745353"/>
          </a:xfrm>
          <a:prstGeom prst="bentUpArrow">
            <a:avLst>
              <a:gd name="adj1" fmla="val 25000"/>
              <a:gd name="adj2" fmla="val 36860"/>
              <a:gd name="adj3" fmla="val 42620"/>
            </a:avLst>
          </a:prstGeom>
          <a:solidFill>
            <a:srgbClr val="FFC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ounded Rectangle 7"/>
          <p:cNvSpPr/>
          <p:nvPr/>
        </p:nvSpPr>
        <p:spPr>
          <a:xfrm>
            <a:off x="971600" y="4797152"/>
            <a:ext cx="7467600" cy="1295400"/>
          </a:xfrm>
          <a:prstGeom prst="roundRect">
            <a:avLst>
              <a:gd name="adj" fmla="val 351"/>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Azab</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sesiapa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mendustai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ketentuanNya</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Lightning Bolt 8"/>
          <p:cNvSpPr/>
          <p:nvPr/>
        </p:nvSpPr>
        <p:spPr>
          <a:xfrm>
            <a:off x="467544" y="4149080"/>
            <a:ext cx="936104" cy="1008112"/>
          </a:xfrm>
          <a:prstGeom prst="lightningBol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14885"/>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A’raaf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96</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134560"/>
            <a:ext cx="9144000" cy="1938992"/>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berfirman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sekiranya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penduduk</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tentulah</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membuka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pintu</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pengurniaan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melimpah-limpah</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berkatnya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langit</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mendustakan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timpakan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seksa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disebabkan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usahakan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51520" y="1700808"/>
            <a:ext cx="8712968" cy="1446550"/>
          </a:xfrm>
          <a:prstGeom prst="rect">
            <a:avLst/>
          </a:prstGeom>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وَلَوْ أَنَّ أَهْلَ الْقُرَى آمَنُواْ وَاتَّقَواْ لَفَتَحْنَا عَلَيْهِم بَرَكَاتٍ مِّنَ السَّمَاء وَالأَرْضِ وَلَـكِن كَذَّبُواْ فَأَخَذْنَاهُم بِمَا كَانُواْ يَكْسِبُونَ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0" y="116632"/>
            <a:ext cx="8382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Semoga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musibah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menimpa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bukanlah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maksiat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09600" y="4518248"/>
            <a:ext cx="8077200" cy="1143000"/>
          </a:xfrm>
          <a:prstGeom prst="roundRect">
            <a:avLst>
              <a:gd name="adj" fmla="val 351"/>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Bersyukur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kemajuan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kemakmuran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4915872">
            <a:off x="8103059" y="4123374"/>
            <a:ext cx="1151451" cy="714202"/>
          </a:xfrm>
          <a:prstGeom prst="curvedDownArrow">
            <a:avLst/>
          </a:prstGeom>
          <a:solidFill>
            <a:schemeClr val="bg1"/>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6" name="Rounded Rectangle 5"/>
          <p:cNvSpPr/>
          <p:nvPr/>
        </p:nvSpPr>
        <p:spPr>
          <a:xfrm>
            <a:off x="609600" y="3006080"/>
            <a:ext cx="8077200" cy="1143000"/>
          </a:xfrm>
          <a:prstGeom prst="roundRect">
            <a:avLst>
              <a:gd name="adj" fmla="val 351"/>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Hindari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halangilah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maksiat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kemungkaran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berlaku</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Down Arrow 6"/>
          <p:cNvSpPr/>
          <p:nvPr/>
        </p:nvSpPr>
        <p:spPr>
          <a:xfrm rot="4915872">
            <a:off x="8158792" y="2379741"/>
            <a:ext cx="1151451" cy="714202"/>
          </a:xfrm>
          <a:prstGeom prst="curvedDownArrow">
            <a:avLst/>
          </a:prstGeom>
          <a:solidFill>
            <a:schemeClr val="bg1"/>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ounded Rectangle 7"/>
          <p:cNvSpPr/>
          <p:nvPr/>
        </p:nvSpPr>
        <p:spPr>
          <a:xfrm>
            <a:off x="599256" y="1526704"/>
            <a:ext cx="8077200" cy="1143000"/>
          </a:xfrm>
          <a:prstGeom prst="roundRect">
            <a:avLst>
              <a:gd name="adj" fmla="val 351"/>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Musibah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ujian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jadikan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pengajaran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76200"/>
            <a:ext cx="8640960" cy="1015663"/>
          </a:xfrm>
          <a:prstGeom prst="rect">
            <a:avLst/>
          </a:prstGeom>
        </p:spPr>
        <p:txBody>
          <a:bodyPr wrap="square">
            <a:spAutoFit/>
          </a:bodyPr>
          <a:lstStyle/>
          <a:p>
            <a:pPr algn="ctr" fontAlgn="auto">
              <a:spcBef>
                <a:spcPts val="0"/>
              </a:spcBef>
              <a:spcAft>
                <a:spcPts val="0"/>
              </a:spcAft>
              <a:defRPr/>
            </a:pP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mempertingkatkan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endParaRPr lang="en-US" sz="29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AutoShape 9"/>
          <p:cNvSpPr>
            <a:spLocks noChangeArrowheads="1"/>
          </p:cNvSpPr>
          <p:nvPr/>
        </p:nvSpPr>
        <p:spPr bwMode="auto">
          <a:xfrm>
            <a:off x="827584" y="1664425"/>
            <a:ext cx="648072" cy="720080"/>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Hexagon 4"/>
          <p:cNvSpPr/>
          <p:nvPr/>
        </p:nvSpPr>
        <p:spPr>
          <a:xfrm>
            <a:off x="1259632" y="1520409"/>
            <a:ext cx="6984776" cy="1008112"/>
          </a:xfrm>
          <a:prstGeom prst="hexagon">
            <a:avLst/>
          </a:prstGeom>
          <a:solidFill>
            <a:schemeClr val="accent2"/>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Seruan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azan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hendaklah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dihormati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disahut</a:t>
            </a:r>
            <a:endParaRPr lang="en-MY" sz="2400" dirty="0"/>
          </a:p>
        </p:txBody>
      </p:sp>
      <p:sp>
        <p:nvSpPr>
          <p:cNvPr id="6" name="AutoShape 9"/>
          <p:cNvSpPr>
            <a:spLocks noChangeArrowheads="1"/>
          </p:cNvSpPr>
          <p:nvPr/>
        </p:nvSpPr>
        <p:spPr bwMode="auto">
          <a:xfrm>
            <a:off x="827584" y="2757178"/>
            <a:ext cx="648072" cy="720080"/>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AutoShape 9"/>
          <p:cNvSpPr>
            <a:spLocks noChangeArrowheads="1"/>
          </p:cNvSpPr>
          <p:nvPr/>
        </p:nvSpPr>
        <p:spPr bwMode="auto">
          <a:xfrm>
            <a:off x="827584" y="3837298"/>
            <a:ext cx="648072" cy="720080"/>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Hexagon 7"/>
          <p:cNvSpPr/>
          <p:nvPr/>
        </p:nvSpPr>
        <p:spPr>
          <a:xfrm>
            <a:off x="1259632" y="3717032"/>
            <a:ext cx="7056784" cy="1008112"/>
          </a:xfrm>
          <a:prstGeom prst="hexagon">
            <a:avLst/>
          </a:prstGeom>
          <a:solidFill>
            <a:schemeClr val="accent2"/>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Datang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awal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2400" dirty="0"/>
          </a:p>
        </p:txBody>
      </p:sp>
      <p:sp>
        <p:nvSpPr>
          <p:cNvPr id="9" name="AutoShape 9"/>
          <p:cNvSpPr>
            <a:spLocks noChangeArrowheads="1"/>
          </p:cNvSpPr>
          <p:nvPr/>
        </p:nvSpPr>
        <p:spPr bwMode="auto">
          <a:xfrm>
            <a:off x="827584" y="4941168"/>
            <a:ext cx="648072" cy="720080"/>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0" name="Hexagon 9"/>
          <p:cNvSpPr/>
          <p:nvPr/>
        </p:nvSpPr>
        <p:spPr>
          <a:xfrm>
            <a:off x="1259632" y="2636912"/>
            <a:ext cx="7056784" cy="1008112"/>
          </a:xfrm>
          <a:prstGeom prst="hexagon">
            <a:avLst/>
          </a:prstGeom>
          <a:solidFill>
            <a:schemeClr val="accent3">
              <a:lumMod val="75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Imarahkan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surau</a:t>
            </a:r>
            <a:endParaRPr lang="en-MY" sz="2400" dirty="0"/>
          </a:p>
        </p:txBody>
      </p:sp>
      <p:sp>
        <p:nvSpPr>
          <p:cNvPr id="11" name="Hexagon 10"/>
          <p:cNvSpPr/>
          <p:nvPr/>
        </p:nvSpPr>
        <p:spPr>
          <a:xfrm>
            <a:off x="1187624" y="4797152"/>
            <a:ext cx="7128792" cy="1008112"/>
          </a:xfrm>
          <a:prstGeom prst="hexagon">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ambil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pengajaran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khutbah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disampaikan</a:t>
            </a:r>
            <a:endParaRPr lang="en-MY" sz="2400" dirty="0"/>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99592" y="260648"/>
            <a:ext cx="709228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67544" y="1207582"/>
            <a:ext cx="8208911" cy="1141298"/>
          </a:xfrm>
          <a:prstGeom prst="roundRect">
            <a:avLst>
              <a:gd name="adj" fmla="val 351"/>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Hadapi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musibah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ujian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BUKAN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kebetulan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putaran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67545" y="2492896"/>
            <a:ext cx="8208912" cy="1299592"/>
          </a:xfrm>
          <a:prstGeom prst="roundRect">
            <a:avLst>
              <a:gd name="adj" fmla="val 351"/>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Ingatan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proses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mengembalikan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Fitrah</a:t>
            </a:r>
            <a:endPar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Down Arrow 5"/>
          <p:cNvSpPr/>
          <p:nvPr/>
        </p:nvSpPr>
        <p:spPr>
          <a:xfrm>
            <a:off x="3947678" y="3717032"/>
            <a:ext cx="2664296" cy="792088"/>
          </a:xfrm>
          <a:prstGeom prst="downArrow">
            <a:avLst/>
          </a:prstGeom>
          <a:solidFill>
            <a:srgbClr val="FF33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AutoShape 9"/>
          <p:cNvSpPr>
            <a:spLocks noChangeArrowheads="1"/>
          </p:cNvSpPr>
          <p:nvPr/>
        </p:nvSpPr>
        <p:spPr bwMode="auto">
          <a:xfrm>
            <a:off x="1619672" y="4581128"/>
            <a:ext cx="7128792" cy="936104"/>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Hamba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taat</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mengimarahkan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bumi</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berpandukan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syariat</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2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Rounded Rectangle 7"/>
          <p:cNvSpPr/>
          <p:nvPr/>
        </p:nvSpPr>
        <p:spPr>
          <a:xfrm>
            <a:off x="539552" y="5670376"/>
            <a:ext cx="8077200" cy="926976"/>
          </a:xfrm>
          <a:prstGeom prst="roundRect">
            <a:avLst>
              <a:gd name="adj" fmla="val 351"/>
            </a:avLst>
          </a:prstGeom>
          <a:solidFill>
            <a:srgbClr val="00B05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Tingkatkan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kesabaran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usaha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mengatasi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musibah</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Chevron 8"/>
          <p:cNvSpPr/>
          <p:nvPr/>
        </p:nvSpPr>
        <p:spPr>
          <a:xfrm rot="2487695">
            <a:off x="307065" y="1075420"/>
            <a:ext cx="504056" cy="576064"/>
          </a:xfrm>
          <a:prstGeom prst="chevron">
            <a:avLst/>
          </a:prstGeom>
          <a:solidFill>
            <a:schemeClr val="accent5">
              <a:lumMod val="40000"/>
              <a:lumOff val="6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rot="2487695">
            <a:off x="379073" y="5539915"/>
            <a:ext cx="504056" cy="576064"/>
          </a:xfrm>
          <a:prstGeom prst="chevron">
            <a:avLst/>
          </a:prstGeom>
          <a:solidFill>
            <a:schemeClr val="accent5">
              <a:lumMod val="40000"/>
              <a:lumOff val="6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rot="2487695">
            <a:off x="307065" y="2299555"/>
            <a:ext cx="504056" cy="576064"/>
          </a:xfrm>
          <a:prstGeom prst="chevron">
            <a:avLst/>
          </a:prstGeom>
          <a:solidFill>
            <a:schemeClr val="accent5">
              <a:lumMod val="40000"/>
              <a:lumOff val="6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16632"/>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Hadid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22-23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438293"/>
            <a:ext cx="9144000" cy="3170099"/>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sesuatu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kesusahan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atau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bala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bencana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ditimpakan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bumi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juga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menimpa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diri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melainkan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telah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sedia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dalam</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Kitab</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pengetahuan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kami)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sebelum</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Kami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menjadikannya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Sesungguhnya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mengadakan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demikian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adalah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mudah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bagi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a:t>
            </a:r>
            <a:endPar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lvl="0" algn="ctr" eaLnBrk="0" fontAlgn="base" hangingPunct="0">
              <a:spcBef>
                <a:spcPct val="0"/>
              </a:spcBef>
              <a:spcAft>
                <a:spcPct val="0"/>
              </a:spcAft>
            </a:pP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diberitahu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tentang</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supaya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bersedih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hati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telah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luput</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daripada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pula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bergembira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secara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sombong</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bangga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diberikan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ingatlah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suka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tiap-tiap</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orang yang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sombong</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takbur</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lagi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membanggakan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diri</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4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79512" y="1219200"/>
            <a:ext cx="8712968" cy="1938992"/>
          </a:xfrm>
          <a:prstGeom prst="rect">
            <a:avLst/>
          </a:prstGeom>
        </p:spPr>
        <p:txBody>
          <a:bodyPr wrap="square">
            <a:spAutoFit/>
          </a:bodyPr>
          <a:lstStyle/>
          <a:p>
            <a:pPr algn="r" rtl="1"/>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أَصَابَ مِن مُّصِيبَةٍ فِي الأَرْضِ وَلاَ فِي أَنفُسِكُمْ إِلاَّ فِي كِتَابٍ مِّن قَبْلِ أَن نَّبْرَأَهَا إِنَّ ذَلِكَ عَلَى اللهِ يَسِيرٌ. لِكَيْلَا تَأْسَوْا عَلَى مَا فَاتَكُمْ وَلاَ تَفْرَحُوا بِمَا آتَاكُمْ وَاللهُ لاً يُحِبُّ كُلَّ مُخْتَالٍ فَخُورٍ</a:t>
            </a:r>
            <a:endParaRPr lang="en-US"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78272"/>
            <a:ext cx="9144000" cy="2800767"/>
          </a:xfrm>
          <a:prstGeom prst="rect">
            <a:avLst/>
          </a:prstGeom>
          <a:solidFill>
            <a:srgbClr val="00B0F0">
              <a:alpha val="16000"/>
            </a:srgb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ﻓِﻲْ اﻟْﻜِﺘَﺎبِ وَاﻟﺴﱡﻨﱠﺔ</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وَﻧـَﻔَﻌَﻨِﻲْ وَإِﻳﱠﺎﻛُﻢْ ﺑِﺎﻵْﻳَﺎتِ وَاﻟْﺤِﻜْﻤَﺔ، وَتَقَبَّلَ مِنِّيْ وَمِنْكُمْ تِلاَوَتَهُ، إِنَّهُ هُوَ السَّمِيْعُ الْعَلِيْمُ، أَقُوْلُ قَوْلِيْ هَذَا وَأَسْتَغْفِرُ اللهَ الْعَظِيْمَ لِيْ وَلَكُمْ وَلِسَائِرِ الْمُسْلِمِيْنَ وَالْمُسْلِمَاتِ فَاسْتَغْفِرُوْهُ، إِنَّهُ هُوَ الْغَفُوْرُ الرَّحِيْمُ.</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381001" y="332656"/>
            <a:ext cx="2819399"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ea typeface="Times New Roman"/>
                <a:cs typeface="+mn-cs"/>
              </a:rPr>
              <a:t>PENUTUP</a:t>
            </a:r>
            <a:endParaRPr kumimoji="0" lang="en-MY" sz="3000" b="0" i="0" u="none" strike="noStrike" kern="0" cap="none" spc="0" normalizeH="0" baseline="0" noProof="0" dirty="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cs typeface="+mn-cs"/>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05478"/>
            <a:ext cx="9144000" cy="2400657"/>
          </a:xfrm>
          <a:prstGeom prst="rect">
            <a:avLst/>
          </a:prstGeom>
          <a:noFill/>
        </p:spPr>
        <p:txBody>
          <a:bodyPr wrap="square">
            <a:spAutoFit/>
          </a:bodyPr>
          <a:lstStyle/>
          <a:p>
            <a:pPr algn="ctr" rtl="1" fontAlgn="auto">
              <a:spcBef>
                <a:spcPts val="0"/>
              </a:spcBef>
              <a:spcAft>
                <a:spcPts val="0"/>
              </a:spcAft>
              <a:defRPr/>
            </a:pPr>
            <a:r>
              <a:rPr lang="ar-SA" sz="150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الْحَمْدُ لِلَّهِ</a:t>
            </a:r>
            <a:endParaRPr lang="en-US" sz="150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0" y="4391561"/>
            <a:ext cx="9144000" cy="1323439"/>
          </a:xfrm>
          <a:prstGeom prst="rect">
            <a:avLst/>
          </a:prstGeom>
          <a:solidFill>
            <a:schemeClr val="bg1">
              <a:alpha val="35000"/>
            </a:schemeClr>
          </a:solidFill>
          <a:ln w="57150">
            <a:noFill/>
          </a:ln>
        </p:spPr>
        <p:txBody>
          <a:bodyPr wrap="square">
            <a:spAutoFit/>
          </a:bodyPr>
          <a:lstStyle/>
          <a:p>
            <a:pPr algn="ctr" fontAlgn="auto">
              <a:spcBef>
                <a:spcPts val="0"/>
              </a:spcBef>
              <a:spcAft>
                <a:spcPts val="0"/>
              </a:spcAft>
              <a:defRPr/>
            </a:pPr>
            <a:r>
              <a:rPr lang="en-US" sz="4000" dirty="0" err="1">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40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a:t>
            </a:r>
            <a:endParaRPr lang="en-US" sz="40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804809" y="228600"/>
            <a:ext cx="7500991"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vey0599.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1897458"/>
            <a:ext cx="9144000" cy="4031873"/>
          </a:xfrm>
          <a:prstGeom prst="rect">
            <a:avLst/>
          </a:prstGeom>
          <a:solidFill>
            <a:schemeClr val="accent6">
              <a:lumMod val="75000"/>
              <a:alpha val="16000"/>
            </a:schemeClr>
          </a:solid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397260"/>
            <a:ext cx="9144032" cy="1200329"/>
          </a:xfrm>
          <a:prstGeom prst="rect">
            <a:avLst/>
          </a:prstGeom>
        </p:spPr>
        <p:txBody>
          <a:bodyPr wrap="square">
            <a:spAutoFit/>
          </a:bodyPr>
          <a:lstStyle/>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66509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06" r="1033" b="8995"/>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799135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04800" y="260648"/>
            <a:ext cx="85344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32287"/>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223087"/>
            <a:ext cx="9144000" cy="1446550"/>
          </a:xfrm>
          <a:prstGeom prst="rect">
            <a:avLst/>
          </a:prstGeom>
          <a:solidFill>
            <a:schemeClr val="bg1">
              <a:alpha val="29000"/>
            </a:schemeClr>
          </a:solidFill>
          <a:ln w="57150">
            <a:noFill/>
          </a:ln>
        </p:spPr>
        <p:txBody>
          <a:bodyPr wrap="square">
            <a:spAutoFit/>
          </a:bodyPr>
          <a:lstStyle/>
          <a:p>
            <a:pPr algn="ctr" fontAlgn="auto">
              <a:spcBef>
                <a:spcPts val="0"/>
              </a:spcBef>
              <a:spcAft>
                <a:spcPts val="0"/>
              </a:spcAft>
              <a:defRPr/>
            </a:pPr>
            <a:r>
              <a:rPr lang="en-US" sz="44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16632"/>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Ibrahim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7</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005064"/>
            <a:ext cx="9144000" cy="1938992"/>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memberitahu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"Demi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tambahi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emi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kufur</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ingkar</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827585" y="1750874"/>
            <a:ext cx="7040709" cy="1754326"/>
          </a:xfrm>
          <a:prstGeom prst="rect">
            <a:avLst/>
          </a:prstGeom>
          <a:solidFill>
            <a:schemeClr val="tx2">
              <a:lumMod val="40000"/>
              <a:lumOff val="60000"/>
              <a:alpha val="0"/>
            </a:schemeClr>
          </a:solidFill>
        </p:spPr>
        <p:txBody>
          <a:bodyPr wrap="non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 تَأَذَّنَ رَبُّكُمْ لَئِن شَكَرْتُمْ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لَأَزِيدَنَّكُمْ </a:t>
            </a: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وَلَئِن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كَفَرْتُمْ إِنَّ عَذَابِي لَشَدِيدٌ</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16024" y="1556792"/>
            <a:ext cx="8748464" cy="1631216"/>
          </a:xfrm>
          <a:prstGeom prst="rect">
            <a:avLst/>
          </a:prstGeom>
          <a:noFill/>
        </p:spPr>
        <p:txBody>
          <a:bodyPr wrap="square">
            <a:spAutoFit/>
          </a:bodyPr>
          <a:lstStyle/>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لآ إِلَهَ إِلاَّ اللهُ وَحْدَهُ لاَ شَرِيْكَ لَهُ، </a:t>
            </a:r>
            <a:endParaRPr lang="en-US"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مُحَمَّدًا عَبْدُهُ وَرَسُولُهُ</a:t>
            </a:r>
            <a:endParaRPr lang="ms-MY"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815425" y="262389"/>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495400"/>
            <a:ext cx="9144000" cy="1692771"/>
          </a:xfrm>
          <a:prstGeom prst="rect">
            <a:avLst/>
          </a:prstGeom>
          <a:solidFill>
            <a:schemeClr val="bg1">
              <a:alpha val="25000"/>
            </a:schemeClr>
          </a:solidFill>
          <a:ln w="57150">
            <a:noFill/>
          </a:ln>
        </p:spPr>
        <p:txBody>
          <a:bodyPr wrap="square">
            <a:spAutoFit/>
          </a:bodyPr>
          <a:lstStyle/>
          <a:p>
            <a:pPr algn="ctr" fontAlgn="auto">
              <a:spcBef>
                <a:spcPts val="0"/>
              </a:spcBef>
              <a:spcAft>
                <a:spcPts val="0"/>
              </a:spcAft>
              <a:defRPr/>
            </a:pP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00033" y="316974"/>
            <a:ext cx="8215371"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514976"/>
            <a:ext cx="8460432" cy="1754326"/>
          </a:xfrm>
          <a:prstGeom prst="rect">
            <a:avLst/>
          </a:prstGeom>
          <a:solidFill>
            <a:schemeClr val="tx1">
              <a:alpha val="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وَصَحْبِهِ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79512" y="3845366"/>
            <a:ext cx="8820472" cy="1815882"/>
          </a:xfrm>
          <a:prstGeom prst="rect">
            <a:avLst/>
          </a:prstGeom>
          <a:solidFill>
            <a:schemeClr val="bg1">
              <a:alpha val="39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9" y="254911"/>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8424" y="1785590"/>
            <a:ext cx="7620000" cy="923330"/>
          </a:xfrm>
          <a:prstGeom prst="rect">
            <a:avLst/>
          </a:prstGeom>
          <a:no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وَاخْشَوْا غَضَبَهُ وَنِقْمَتَهُ.</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02511"/>
            <a:ext cx="9144000" cy="1384995"/>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Takutlah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kemarahan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balasan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kemurkaanNya</a:t>
            </a:r>
            <a:endPar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38655866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51565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99700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06718"/>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مُحَمَّدًا عَبْدُهُ وَرَسُولُهُ</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260648"/>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546795"/>
            <a:ext cx="9144000" cy="2654573"/>
          </a:xfrm>
          <a:prstGeom prst="rect">
            <a:avLst/>
          </a:prstGeom>
          <a:solidFill>
            <a:schemeClr val="bg1">
              <a:alpha val="30000"/>
            </a:schemeClr>
          </a:solidFill>
          <a:ln w="57150">
            <a:noFill/>
          </a:ln>
        </p:spPr>
        <p:txBody>
          <a:bodyPr wrap="square">
            <a:spAutoFit/>
          </a:bodyPr>
          <a:lstStyle/>
          <a:p>
            <a:pPr algn="ctr" fontAlgn="auto">
              <a:spcBef>
                <a:spcPts val="0"/>
              </a:spcBef>
              <a:spcAft>
                <a:spcPts val="0"/>
              </a:spcAft>
              <a:defRPr/>
            </a:pP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adalah</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7839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69447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83675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03187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406115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72878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600200"/>
            <a:ext cx="8735886" cy="4893647"/>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اغْفِرْلَنَا ذُنُوْبَنَا وَلِوَالِدِيْنَا وَارْحَمْهُمَ كَمَا رَبَّوْنَا صِغَارَا،</a:t>
            </a: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مِن لَّدُنكَ رَحْمَةً وَهَيِّئْ لَنَا مِنْ أَمْرِنَا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رَشَدًا.</a:t>
            </a: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إِنَّنَا سَمِعْنَا مُنَادِيًا يُنَادِي لِلْإِيمَانِ أَنْ آمِنُوا بِرَبِّكُمْ فَآمَنَّا ۚ رَبَّنَا فَاغْفِرْ لَنَا ذُنُوبَنَا وَكَفِّرْ عَنَّا سَيِّئَاتِنَا وَتَوَفَّنَا مَعَ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الْأَبْرَارِ</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dirty="0" err="1"/>
              <a:t>Ya</a:t>
            </a:r>
            <a:r>
              <a:rPr lang="en-US" sz="2400" dirty="0"/>
              <a:t> Allah, </a:t>
            </a:r>
            <a:r>
              <a:rPr lang="en-US" sz="2400" dirty="0" err="1"/>
              <a:t>ampunilah</a:t>
            </a:r>
            <a:r>
              <a:rPr lang="en-US" sz="2400" dirty="0"/>
              <a:t> </a:t>
            </a:r>
            <a:r>
              <a:rPr lang="en-US" sz="2400" dirty="0" err="1"/>
              <a:t>dosa</a:t>
            </a:r>
            <a:r>
              <a:rPr lang="en-US" sz="2400" dirty="0"/>
              <a:t> kami </a:t>
            </a:r>
            <a:r>
              <a:rPr lang="en-US" sz="2400" dirty="0" err="1"/>
              <a:t>dan</a:t>
            </a:r>
            <a:r>
              <a:rPr lang="en-US" sz="2400" dirty="0"/>
              <a:t> </a:t>
            </a:r>
            <a:r>
              <a:rPr lang="en-US" sz="2400" dirty="0" err="1"/>
              <a:t>dosa</a:t>
            </a:r>
            <a:r>
              <a:rPr lang="en-US" sz="2400" dirty="0"/>
              <a:t> </a:t>
            </a:r>
            <a:r>
              <a:rPr lang="en-US" sz="2400" dirty="0" err="1"/>
              <a:t>kedua</a:t>
            </a:r>
            <a:r>
              <a:rPr lang="en-US" sz="2400" dirty="0"/>
              <a:t> </a:t>
            </a:r>
            <a:r>
              <a:rPr lang="en-US" sz="2400" dirty="0" err="1"/>
              <a:t>ibu</a:t>
            </a:r>
            <a:r>
              <a:rPr lang="en-US" sz="2400" dirty="0"/>
              <a:t> </a:t>
            </a:r>
            <a:r>
              <a:rPr lang="en-US" sz="2400" dirty="0" err="1"/>
              <a:t>bapa</a:t>
            </a:r>
            <a:r>
              <a:rPr lang="en-US" sz="2400" dirty="0"/>
              <a:t> kami, </a:t>
            </a:r>
            <a:r>
              <a:rPr lang="en-US" sz="2400" dirty="0" err="1"/>
              <a:t>peliharalah</a:t>
            </a:r>
            <a:r>
              <a:rPr lang="en-US" sz="2400" dirty="0"/>
              <a:t> kami  </a:t>
            </a:r>
            <a:r>
              <a:rPr lang="en-US" sz="2400" dirty="0" err="1"/>
              <a:t>sebagaimana</a:t>
            </a:r>
            <a:r>
              <a:rPr lang="en-US" sz="2400" dirty="0"/>
              <a:t> </a:t>
            </a:r>
            <a:r>
              <a:rPr lang="en-US" sz="2400" dirty="0" err="1"/>
              <a:t>mereka</a:t>
            </a:r>
            <a:r>
              <a:rPr lang="en-US" sz="2400" dirty="0"/>
              <a:t> </a:t>
            </a:r>
            <a:r>
              <a:rPr lang="en-US" sz="2400" dirty="0" err="1"/>
              <a:t>menjaga</a:t>
            </a:r>
            <a:r>
              <a:rPr lang="en-US" sz="2400" dirty="0"/>
              <a:t> kami </a:t>
            </a:r>
            <a:r>
              <a:rPr lang="en-US" sz="2400" dirty="0" err="1"/>
              <a:t>semenjak</a:t>
            </a:r>
            <a:r>
              <a:rPr lang="en-US" sz="2400" dirty="0"/>
              <a:t> </a:t>
            </a:r>
            <a:r>
              <a:rPr lang="en-US" sz="2400" dirty="0" err="1"/>
              <a:t>kecil</a:t>
            </a:r>
            <a:r>
              <a:rPr lang="en-US" sz="2400" dirty="0"/>
              <a:t>. </a:t>
            </a:r>
            <a:r>
              <a:rPr lang="en-US" sz="2400" dirty="0" err="1"/>
              <a:t>Ya</a:t>
            </a:r>
            <a:r>
              <a:rPr lang="en-US" sz="2400" dirty="0"/>
              <a:t> </a:t>
            </a:r>
            <a:r>
              <a:rPr lang="en-US" sz="2400" dirty="0" err="1"/>
              <a:t>Tuhan</a:t>
            </a:r>
            <a:r>
              <a:rPr lang="en-US" sz="2400" dirty="0"/>
              <a:t> kami! </a:t>
            </a:r>
            <a:r>
              <a:rPr lang="en-US" sz="2400" dirty="0" err="1"/>
              <a:t>Sesungguhnya</a:t>
            </a:r>
            <a:r>
              <a:rPr lang="en-US" sz="2400" dirty="0"/>
              <a:t> kami </a:t>
            </a:r>
            <a:r>
              <a:rPr lang="en-US" sz="2400" dirty="0" err="1"/>
              <a:t>dengar</a:t>
            </a:r>
            <a:r>
              <a:rPr lang="en-US" sz="2400" dirty="0"/>
              <a:t> </a:t>
            </a:r>
            <a:r>
              <a:rPr lang="en-US" sz="2400" dirty="0" err="1"/>
              <a:t>seruan</a:t>
            </a:r>
            <a:r>
              <a:rPr lang="en-US" sz="2400" dirty="0"/>
              <a:t> yang </a:t>
            </a:r>
            <a:r>
              <a:rPr lang="en-US" sz="2400" dirty="0" err="1"/>
              <a:t>menyeru</a:t>
            </a:r>
            <a:r>
              <a:rPr lang="en-US" sz="2400" dirty="0"/>
              <a:t> </a:t>
            </a:r>
            <a:r>
              <a:rPr lang="en-US" sz="2400" dirty="0" err="1"/>
              <a:t>kepada</a:t>
            </a:r>
            <a:r>
              <a:rPr lang="en-US" sz="2400" dirty="0"/>
              <a:t> </a:t>
            </a:r>
            <a:r>
              <a:rPr lang="en-US" sz="2400" dirty="0" err="1"/>
              <a:t>iman</a:t>
            </a:r>
            <a:r>
              <a:rPr lang="en-US" sz="2400" dirty="0"/>
              <a:t>, </a:t>
            </a:r>
            <a:r>
              <a:rPr lang="en-US" sz="2400" dirty="0" err="1"/>
              <a:t>katanya</a:t>
            </a:r>
            <a:r>
              <a:rPr lang="en-US" sz="2400" dirty="0"/>
              <a:t>: </a:t>
            </a:r>
            <a:r>
              <a:rPr lang="en-US" sz="2400" dirty="0" err="1"/>
              <a:t>Berimanlah</a:t>
            </a:r>
            <a:r>
              <a:rPr lang="en-US" sz="2400" dirty="0"/>
              <a:t> </a:t>
            </a:r>
            <a:r>
              <a:rPr lang="en-US" sz="2400" dirty="0" err="1"/>
              <a:t>kamu</a:t>
            </a:r>
            <a:r>
              <a:rPr lang="en-US" sz="2400" dirty="0"/>
              <a:t> </a:t>
            </a:r>
            <a:r>
              <a:rPr lang="en-US" sz="2400" dirty="0" err="1"/>
              <a:t>kepada</a:t>
            </a:r>
            <a:r>
              <a:rPr lang="en-US" sz="2400" dirty="0"/>
              <a:t> </a:t>
            </a:r>
            <a:r>
              <a:rPr lang="en-US" sz="2400" dirty="0" err="1"/>
              <a:t>Tuhan</a:t>
            </a:r>
            <a:r>
              <a:rPr lang="en-US" sz="2400" dirty="0"/>
              <a:t> </a:t>
            </a:r>
            <a:r>
              <a:rPr lang="en-US" sz="2400" dirty="0" err="1"/>
              <a:t>kamu</a:t>
            </a:r>
            <a:r>
              <a:rPr lang="en-US" sz="2400" dirty="0"/>
              <a:t>, </a:t>
            </a:r>
            <a:r>
              <a:rPr lang="en-US" sz="2400" dirty="0" err="1"/>
              <a:t>maka</a:t>
            </a:r>
            <a:r>
              <a:rPr lang="en-US" sz="2400" dirty="0"/>
              <a:t> </a:t>
            </a:r>
            <a:r>
              <a:rPr lang="en-US" sz="2400" dirty="0" err="1"/>
              <a:t>kamipun</a:t>
            </a:r>
            <a:r>
              <a:rPr lang="en-US" sz="2400" dirty="0"/>
              <a:t> </a:t>
            </a:r>
            <a:r>
              <a:rPr lang="en-US" sz="2400" dirty="0" err="1"/>
              <a:t>beriman</a:t>
            </a:r>
            <a:r>
              <a:rPr lang="en-US" sz="2400" dirty="0"/>
              <a:t>. </a:t>
            </a:r>
            <a:r>
              <a:rPr lang="en-US" sz="2400" dirty="0" err="1"/>
              <a:t>Ya</a:t>
            </a:r>
            <a:r>
              <a:rPr lang="en-US" sz="2400" dirty="0"/>
              <a:t> </a:t>
            </a:r>
            <a:r>
              <a:rPr lang="en-US" sz="2400" dirty="0" err="1"/>
              <a:t>Tuhan</a:t>
            </a:r>
            <a:r>
              <a:rPr lang="en-US" sz="2400" dirty="0"/>
              <a:t> kami, </a:t>
            </a:r>
            <a:r>
              <a:rPr lang="en-US" sz="2400" dirty="0" err="1"/>
              <a:t>ampunilah</a:t>
            </a:r>
            <a:r>
              <a:rPr lang="en-US" sz="2400" dirty="0"/>
              <a:t> </a:t>
            </a:r>
            <a:r>
              <a:rPr lang="en-US" sz="2400" dirty="0" err="1"/>
              <a:t>dosa-dosa</a:t>
            </a:r>
            <a:r>
              <a:rPr lang="en-US" sz="2400" dirty="0"/>
              <a:t> kami, </a:t>
            </a:r>
            <a:r>
              <a:rPr lang="en-US" sz="2400" dirty="0" err="1"/>
              <a:t>dan</a:t>
            </a:r>
            <a:r>
              <a:rPr lang="en-US" sz="2400" dirty="0"/>
              <a:t> </a:t>
            </a:r>
            <a:r>
              <a:rPr lang="en-US" sz="2400" dirty="0" err="1"/>
              <a:t>hapuskanlah</a:t>
            </a:r>
            <a:r>
              <a:rPr lang="en-US" sz="2400" dirty="0"/>
              <a:t> </a:t>
            </a:r>
            <a:r>
              <a:rPr lang="en-US" sz="2400" dirty="0" err="1"/>
              <a:t>dari</a:t>
            </a:r>
            <a:r>
              <a:rPr lang="en-US" sz="2400" dirty="0"/>
              <a:t> kami </a:t>
            </a:r>
            <a:r>
              <a:rPr lang="en-US" sz="2400" dirty="0" err="1"/>
              <a:t>segala</a:t>
            </a:r>
            <a:r>
              <a:rPr lang="en-US" sz="2400" dirty="0"/>
              <a:t> </a:t>
            </a:r>
            <a:r>
              <a:rPr lang="en-US" sz="2400" dirty="0" err="1"/>
              <a:t>kesalahan</a:t>
            </a:r>
            <a:r>
              <a:rPr lang="en-US" sz="2400" dirty="0"/>
              <a:t> kami, </a:t>
            </a:r>
            <a:r>
              <a:rPr lang="en-US" sz="2400" dirty="0" err="1"/>
              <a:t>dan</a:t>
            </a:r>
            <a:r>
              <a:rPr lang="en-US" sz="2400" dirty="0"/>
              <a:t> </a:t>
            </a:r>
            <a:r>
              <a:rPr lang="en-US" sz="2400" dirty="0" err="1"/>
              <a:t>matikanlah</a:t>
            </a:r>
            <a:r>
              <a:rPr lang="en-US" sz="2400" dirty="0"/>
              <a:t> kami </a:t>
            </a:r>
            <a:r>
              <a:rPr lang="en-US" sz="2400" dirty="0" err="1"/>
              <a:t>bersama</a:t>
            </a:r>
            <a:r>
              <a:rPr lang="en-US" sz="2400" dirty="0"/>
              <a:t> orang yang </a:t>
            </a:r>
            <a:r>
              <a:rPr lang="en-US" sz="2400" dirty="0" err="1"/>
              <a:t>berbakti</a:t>
            </a:r>
            <a:r>
              <a:rPr lang="en-US" sz="2400" dirty="0"/>
              <a:t>.</a:t>
            </a:r>
            <a:endParaRPr lang="ar-SA" sz="2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67888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941999"/>
            <a:ext cx="8735886" cy="2185214"/>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268850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219963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024894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00033" y="316974"/>
            <a:ext cx="821537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58650"/>
            <a:ext cx="9144000" cy="1754326"/>
          </a:xfrm>
          <a:prstGeom prst="rect">
            <a:avLst/>
          </a:prstGeom>
          <a:solidFill>
            <a:schemeClr val="tx1">
              <a:alpha val="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45366"/>
            <a:ext cx="9144000" cy="1815882"/>
          </a:xfrm>
          <a:prstGeom prst="rect">
            <a:avLst/>
          </a:prstGeom>
          <a:solidFill>
            <a:schemeClr val="bg1">
              <a:alpha val="39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915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825579"/>
            <a:ext cx="9144000" cy="5893921"/>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MY" sz="1600" b="1" dirty="0" smtClean="0">
                <a:solidFill>
                  <a:prstClr val="black"/>
                </a:solidFill>
                <a:effectLst>
                  <a:outerShdw blurRad="38100" dist="38100" dir="2700000" algn="tl">
                    <a:srgbClr val="000000">
                      <a:alpha val="43137"/>
                    </a:srgbClr>
                  </a:outerShdw>
                </a:effectLst>
                <a:cs typeface="Arial" charset="0"/>
              </a:rPr>
              <a:t>12/10/2018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PENGAJARAN DARIPADA MUSIBAH</a:t>
            </a:r>
            <a:endPar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9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KITA </a:t>
            </a:r>
            <a:r>
              <a:rPr lang="en-MY" sz="1700" b="1" dirty="0">
                <a:solidFill>
                  <a:prstClr val="black"/>
                </a:solidFill>
                <a:effectLst>
                  <a:outerShdw blurRad="38100" dist="38100" dir="2700000" algn="tl">
                    <a:srgbClr val="000000">
                      <a:alpha val="43137"/>
                    </a:srgbClr>
                  </a:outerShdw>
                </a:effectLst>
                <a:cs typeface="Arial" charset="0"/>
              </a:rPr>
              <a:t>SERING MENERIMA MUSIBAH @ PERISTIWA MALANG SEPERTI SAKIT, KEMALANGAN &amp; MALA PETAKA.  SEMUA ITU TERJADI DENGAN KEHENDAK &amp; KUASA ALLAH, JUSTERU PERLU DITERIMA SEBAGAI TAKDIR &amp; DENGAN BERSABAR</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8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SELAIN </a:t>
            </a:r>
            <a:r>
              <a:rPr lang="en-MY" sz="1700" b="1" dirty="0">
                <a:solidFill>
                  <a:prstClr val="black"/>
                </a:solidFill>
                <a:effectLst>
                  <a:outerShdw blurRad="38100" dist="38100" dir="2700000" algn="tl">
                    <a:srgbClr val="000000">
                      <a:alpha val="43137"/>
                    </a:srgbClr>
                  </a:outerShdw>
                </a:effectLst>
                <a:cs typeface="Arial" charset="0"/>
              </a:rPr>
              <a:t>DARIPADA MENANGANI MUSIBAH DENGAN BERUSAHA MENGHINDARI &amp; BERDOA, HENDAKLAH INSAF &amp;  BERTADHARU' KEPADA ALLAH KERANA IA MUNGKIN PERINGATAN </a:t>
            </a:r>
            <a:r>
              <a:rPr lang="en-MY" sz="1700" b="1" dirty="0" smtClean="0">
                <a:solidFill>
                  <a:prstClr val="black"/>
                </a:solidFill>
                <a:effectLst>
                  <a:outerShdw blurRad="38100" dist="38100" dir="2700000" algn="tl">
                    <a:srgbClr val="000000">
                      <a:alpha val="43137"/>
                    </a:srgbClr>
                  </a:outerShdw>
                </a:effectLst>
                <a:cs typeface="Arial" charset="0"/>
              </a:rPr>
              <a:t>DARIPADANYA LANTARAN </a:t>
            </a:r>
            <a:r>
              <a:rPr lang="en-MY" sz="1700" b="1" dirty="0">
                <a:solidFill>
                  <a:prstClr val="black"/>
                </a:solidFill>
                <a:effectLst>
                  <a:outerShdw blurRad="38100" dist="38100" dir="2700000" algn="tl">
                    <a:srgbClr val="000000">
                      <a:alpha val="43137"/>
                    </a:srgbClr>
                  </a:outerShdw>
                </a:effectLst>
                <a:cs typeface="Arial" charset="0"/>
              </a:rPr>
              <a:t>MAKSIAT @ KELALAIAN KITA, JUSTERU HENDAKLAH BERMUHASABAH, BERTAUBAT &amp; MEMPERBETULKAN KEHIDUPAN AGAR ISTIQOMAH DI ATAS AJARAN ISLAM</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800" b="1" dirty="0" smtClean="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ADALAH </a:t>
            </a:r>
            <a:r>
              <a:rPr lang="en-MY" sz="1700" b="1" dirty="0">
                <a:solidFill>
                  <a:prstClr val="black"/>
                </a:solidFill>
                <a:effectLst>
                  <a:outerShdw blurRad="38100" dist="38100" dir="2700000" algn="tl">
                    <a:srgbClr val="000000">
                      <a:alpha val="43137"/>
                    </a:srgbClr>
                  </a:outerShdw>
                </a:effectLst>
                <a:cs typeface="Arial" charset="0"/>
              </a:rPr>
              <a:t>SILAP MENGANGGAP MUSIBAH SEBAGAI FENOMENA </a:t>
            </a:r>
            <a:r>
              <a:rPr lang="en-MY" sz="1700" b="1" dirty="0" smtClean="0">
                <a:solidFill>
                  <a:prstClr val="black"/>
                </a:solidFill>
                <a:effectLst>
                  <a:outerShdw blurRad="38100" dist="38100" dir="2700000" algn="tl">
                    <a:srgbClr val="000000">
                      <a:alpha val="43137"/>
                    </a:srgbClr>
                  </a:outerShdw>
                </a:effectLst>
                <a:cs typeface="Arial" charset="0"/>
              </a:rPr>
              <a:t>SEMATA - </a:t>
            </a:r>
            <a:r>
              <a:rPr lang="en-MY" sz="1700" b="1" dirty="0">
                <a:solidFill>
                  <a:prstClr val="black"/>
                </a:solidFill>
                <a:effectLst>
                  <a:outerShdw blurRad="38100" dist="38100" dir="2700000" algn="tl">
                    <a:srgbClr val="000000">
                      <a:alpha val="43137"/>
                    </a:srgbClr>
                  </a:outerShdw>
                </a:effectLst>
                <a:cs typeface="Arial" charset="0"/>
              </a:rPr>
              <a:t>MATA.  SEBALIKNYA JADIKAN PERISTIWA MALANG ITU SEBAGAI PENDORONG UNTUK MEMANTAPKAN IMAN &amp; TAQWA SERTA MENINGKATKAN AMALAN KEBAIKAN</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800" b="1" dirty="0" smtClean="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KITA </a:t>
            </a:r>
            <a:r>
              <a:rPr lang="en-MY" sz="1700" b="1" dirty="0">
                <a:solidFill>
                  <a:prstClr val="black"/>
                </a:solidFill>
                <a:effectLst>
                  <a:outerShdw blurRad="38100" dist="38100" dir="2700000" algn="tl">
                    <a:srgbClr val="000000">
                      <a:alpha val="43137"/>
                    </a:srgbClr>
                  </a:outerShdw>
                </a:effectLst>
                <a:cs typeface="Arial" charset="0"/>
              </a:rPr>
              <a:t>JUGA HENDAKLAH MENJADIKAN MUSIBAH SEBAGAI IBROH AGAR BERTANGGUNGJAWAB MEMELIHARA DIRI DARIPADA MAKSIAT &amp; MENCEGAHNYA DARIPADA BERKEMBANG. </a:t>
            </a:r>
            <a:endParaRPr lang="en-MY" sz="1700" b="1" dirty="0" smtClean="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endParaRPr lang="en-MY" sz="800" b="1" dirty="0" smtClean="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SETERUSNYA </a:t>
            </a:r>
            <a:r>
              <a:rPr lang="en-MY" sz="1700" b="1" dirty="0">
                <a:solidFill>
                  <a:prstClr val="black"/>
                </a:solidFill>
                <a:effectLst>
                  <a:outerShdw blurRad="38100" dist="38100" dir="2700000" algn="tl">
                    <a:srgbClr val="000000">
                      <a:alpha val="43137"/>
                    </a:srgbClr>
                  </a:outerShdw>
                </a:effectLst>
                <a:cs typeface="Arial" charset="0"/>
              </a:rPr>
              <a:t>SEMASA KITA  BERADA DI DALAM KEADAAN SELAMAT, HENDAKLAH SENTIASA MENGINGGATI ALLAH, BERSYUKUR &amp; MENINGKATKAN AMALAN SOLEH SEKURANG- KURANGNYA MENGHORMATI SERUAN AZAN DENGAN SOLAT BERJEMAAH DI MASJID &amp; DATANG LEBIH AWAL UNTUK SOLAT JUMAAT.</a:t>
            </a:r>
            <a:endParaRPr lang="en-MY" sz="1600"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468404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15425" y="256072"/>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39552" y="1415098"/>
            <a:ext cx="8062664" cy="1754326"/>
          </a:xfrm>
          <a:prstGeom prst="rect">
            <a:avLst/>
          </a:prstGeom>
          <a:no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وَتَفَكَّرُوْا فِيْ أَحْوَالِكُمْ وَمَا يَجْرِي حَوْلَكُمْ مِنَ الْعِب</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 لَعَلَّكُمْ تَذَكَّرُوْن.</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03672"/>
            <a:ext cx="9144000" cy="2677656"/>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renung</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insafilah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apa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terjadi</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disekeliling</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peringatan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dorongan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mensyukuri</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nikmat</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endPar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27584" y="109081"/>
            <a:ext cx="756153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bersedia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bersabar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Menghadapi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Musibah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1907704" y="2034473"/>
            <a:ext cx="6931496" cy="990600"/>
          </a:xfrm>
          <a:prstGeom prst="roundRect">
            <a:avLst>
              <a:gd name="adj" fmla="val 16667"/>
            </a:avLst>
          </a:prstGeom>
          <a:solidFill>
            <a:srgbClr val="0070C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Wabak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penyakit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ematian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kemalangan</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atau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kegagalan</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Hexagon 4"/>
          <p:cNvSpPr/>
          <p:nvPr/>
        </p:nvSpPr>
        <p:spPr>
          <a:xfrm>
            <a:off x="1187624" y="5157192"/>
            <a:ext cx="7056784" cy="1224136"/>
          </a:xfrm>
          <a:prstGeom prst="hexagon">
            <a:avLst/>
          </a:prstGeom>
          <a:solidFill>
            <a:schemeClr val="accent2"/>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Semua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berlaku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kehendak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pasti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sebab</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hikmahnya</a:t>
            </a:r>
            <a:endParaRPr lang="en-MY" sz="2400" dirty="0"/>
          </a:p>
        </p:txBody>
      </p:sp>
      <p:sp>
        <p:nvSpPr>
          <p:cNvPr id="6" name="AutoShape 9"/>
          <p:cNvSpPr>
            <a:spLocks noChangeArrowheads="1"/>
          </p:cNvSpPr>
          <p:nvPr/>
        </p:nvSpPr>
        <p:spPr bwMode="auto">
          <a:xfrm>
            <a:off x="1979712" y="3878560"/>
            <a:ext cx="6931496" cy="990600"/>
          </a:xfrm>
          <a:prstGeom prst="roundRect">
            <a:avLst>
              <a:gd name="adj" fmla="val 16667"/>
            </a:avLst>
          </a:prstGeom>
          <a:solidFill>
            <a:srgbClr val="7030A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Kebakaran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banjir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gempa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bumi</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Oval 6"/>
          <p:cNvSpPr/>
          <p:nvPr/>
        </p:nvSpPr>
        <p:spPr>
          <a:xfrm>
            <a:off x="395536" y="1196752"/>
            <a:ext cx="2808312" cy="9273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Musibah</a:t>
            </a:r>
            <a:r>
              <a:rPr lang="en-US"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terhadap</a:t>
            </a:r>
            <a:r>
              <a:rPr lang="en-US"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diri</a:t>
            </a:r>
            <a:endParaRPr lang="en-MY" dirty="0"/>
          </a:p>
        </p:txBody>
      </p:sp>
      <p:sp>
        <p:nvSpPr>
          <p:cNvPr id="8" name="Oval 7"/>
          <p:cNvSpPr/>
          <p:nvPr/>
        </p:nvSpPr>
        <p:spPr>
          <a:xfrm>
            <a:off x="539552" y="3149724"/>
            <a:ext cx="2952328" cy="92734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Musibah</a:t>
            </a:r>
            <a:r>
              <a:rPr lang="en-US"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terhadap</a:t>
            </a:r>
            <a:r>
              <a:rPr lang="en-US"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persekitaran</a:t>
            </a:r>
            <a:endParaRPr lang="en-MY" dirty="0"/>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14885"/>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155-156</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826783"/>
            <a:ext cx="9144000" cy="2554545"/>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menguji</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sedikit</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perasaan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takut</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musuh</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merasai</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kelaparan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berlakunya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kekurangan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benda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jiwa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hasil</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tanaman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berilah</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khabar</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gembira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sabar</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ditimpa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kesusahan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kepunyaan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jualah</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ami</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kembali</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83568" y="1412776"/>
            <a:ext cx="8064896" cy="1938992"/>
          </a:xfrm>
          <a:prstGeom prst="rect">
            <a:avLst/>
          </a:prstGeom>
        </p:spPr>
        <p:txBody>
          <a:bodyPr wrap="square">
            <a:spAutoFit/>
          </a:bodyPr>
          <a:lstStyle/>
          <a:p>
            <a:pPr algn="ct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وَلَنَبْلُوَنَّكُمْ بِشَيْءٍ مِّنَ الْخَوفْ وَالْجُوعِ وَنَقْصٍ مِّنَ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الأَمْوَالِ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وَالأَنفُسِ وَالثَّمَرَاتِ وَبَشِّرِ الصَّابِرِينَ. الَّذِينَ إِذَا أَصَابَتْهُم مُّصِيبَةٌ قَالُواْ إِنَّا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لِلّهِ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وَإِنَّـا إِلَيْهِ رَاجِعُونَ </a:t>
            </a:r>
            <a:endParaRPr lang="en-US"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67544" y="95554"/>
            <a:ext cx="8229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Insaf</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bermuhasabah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musibah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755576" y="1502617"/>
            <a:ext cx="7572428" cy="1269343"/>
          </a:xfrm>
          <a:prstGeom prst="roundRect">
            <a:avLst>
              <a:gd name="adj" fmla="val 26725"/>
            </a:avLst>
          </a:prstGeom>
          <a:solidFill>
            <a:schemeClr val="accent5">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Mungkin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AMARAN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maksiat</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dilakukan</a:t>
            </a:r>
            <a:endPar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714348" y="3102774"/>
            <a:ext cx="7715304" cy="3062530"/>
          </a:xfrm>
          <a:prstGeom prst="roundRect">
            <a:avLst>
              <a:gd name="adj" fmla="val 351"/>
            </a:avLst>
          </a:prstGeom>
          <a:solidFill>
            <a:srgbClr val="FF0066">
              <a:alpha val="32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Bertadharru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kembali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Down Arrow 5"/>
          <p:cNvSpPr/>
          <p:nvPr/>
        </p:nvSpPr>
        <p:spPr>
          <a:xfrm>
            <a:off x="7914456" y="2375895"/>
            <a:ext cx="762000" cy="900122"/>
          </a:xfrm>
          <a:prstGeom prst="downArrow">
            <a:avLst/>
          </a:prstGeom>
          <a:solidFill>
            <a:srgbClr val="FFC000"/>
          </a:solidFill>
          <a:ln w="285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ight Arrow 6"/>
          <p:cNvSpPr/>
          <p:nvPr/>
        </p:nvSpPr>
        <p:spPr>
          <a:xfrm>
            <a:off x="395536" y="4140113"/>
            <a:ext cx="1944216" cy="1224136"/>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Bertaubat</a:t>
            </a:r>
            <a:endParaRPr lang="ms-MY" sz="2000" dirty="0" smtClean="0">
              <a:effectLst>
                <a:glow rad="101600">
                  <a:schemeClr val="tx1">
                    <a:alpha val="60000"/>
                  </a:schemeClr>
                </a:glow>
                <a:outerShdw blurRad="38100" dist="38100" dir="2700000" algn="tl">
                  <a:srgbClr val="000000">
                    <a:alpha val="43137"/>
                  </a:srgbClr>
                </a:outerShdw>
              </a:effectLst>
            </a:endParaRPr>
          </a:p>
          <a:p>
            <a:pPr algn="ctr"/>
            <a:endParaRPr lang="en-US" sz="2000" dirty="0">
              <a:effectLst>
                <a:outerShdw blurRad="38100" dist="38100" dir="2700000" algn="tl">
                  <a:srgbClr val="000000">
                    <a:alpha val="43137"/>
                  </a:srgbClr>
                </a:outerShdw>
              </a:effectLst>
            </a:endParaRPr>
          </a:p>
        </p:txBody>
      </p:sp>
      <p:sp>
        <p:nvSpPr>
          <p:cNvPr id="8" name="Right Arrow 7"/>
          <p:cNvSpPr/>
          <p:nvPr/>
        </p:nvSpPr>
        <p:spPr>
          <a:xfrm>
            <a:off x="2339752" y="4140113"/>
            <a:ext cx="2016224" cy="1224136"/>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Beristigfar</a:t>
            </a:r>
            <a:endParaRPr lang="ms-MY" sz="2000" dirty="0" smtClean="0">
              <a:effectLst>
                <a:glow rad="101600">
                  <a:schemeClr val="tx1">
                    <a:alpha val="60000"/>
                  </a:schemeClr>
                </a:glow>
                <a:outerShdw blurRad="38100" dist="38100" dir="2700000" algn="tl">
                  <a:srgbClr val="000000">
                    <a:alpha val="43137"/>
                  </a:srgbClr>
                </a:outerShdw>
              </a:effectLst>
            </a:endParaRPr>
          </a:p>
          <a:p>
            <a:pPr algn="ctr"/>
            <a:endParaRPr lang="en-US" sz="2000" dirty="0">
              <a:effectLst>
                <a:outerShdw blurRad="38100" dist="38100" dir="2700000" algn="tl">
                  <a:srgbClr val="000000">
                    <a:alpha val="43137"/>
                  </a:srgbClr>
                </a:outerShdw>
              </a:effectLst>
            </a:endParaRPr>
          </a:p>
        </p:txBody>
      </p:sp>
      <p:sp>
        <p:nvSpPr>
          <p:cNvPr id="9" name="Rounded Rectangle 8"/>
          <p:cNvSpPr/>
          <p:nvPr/>
        </p:nvSpPr>
        <p:spPr>
          <a:xfrm>
            <a:off x="6795533" y="4446147"/>
            <a:ext cx="2240963" cy="612068"/>
          </a:xfrm>
          <a:prstGeom prst="roundRect">
            <a:avLst>
              <a:gd name="adj" fmla="val 26725"/>
            </a:avLst>
          </a:prstGeom>
          <a:solidFill>
            <a:srgbClr val="15FB03">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Lurus</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ight Arrow 9"/>
          <p:cNvSpPr/>
          <p:nvPr/>
        </p:nvSpPr>
        <p:spPr>
          <a:xfrm>
            <a:off x="4355976" y="4140113"/>
            <a:ext cx="2520280" cy="1224136"/>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Baiki</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endParaRPr lang="ms-MY" sz="2000" dirty="0" smtClean="0">
              <a:effectLst>
                <a:glow rad="101600">
                  <a:schemeClr val="tx1">
                    <a:alpha val="60000"/>
                  </a:schemeClr>
                </a:glow>
                <a:outerShdw blurRad="38100" dist="38100" dir="2700000" algn="tl">
                  <a:srgbClr val="000000">
                    <a:alpha val="43137"/>
                  </a:srgbClr>
                </a:outerShdw>
              </a:effectLst>
            </a:endParaRPr>
          </a:p>
          <a:p>
            <a:pPr algn="ct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1638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1900</Words>
  <Application>Microsoft Office PowerPoint</Application>
  <PresentationFormat>On-screen Show (4:3)</PresentationFormat>
  <Paragraphs>166</Paragraphs>
  <Slides>41</Slides>
  <Notes>0</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16</cp:revision>
  <dcterms:created xsi:type="dcterms:W3CDTF">2018-10-10T23:20:07Z</dcterms:created>
  <dcterms:modified xsi:type="dcterms:W3CDTF">2018-10-11T06:25:49Z</dcterms:modified>
</cp:coreProperties>
</file>